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Bold" panose="02020500000000000000" charset="0"/>
      <p:regular r:id="rId18"/>
    </p:embeddedFont>
    <p:embeddedFont>
      <p:font typeface="Open Sans Extra Bold" panose="02020500000000000000" charset="0"/>
      <p:regular r:id="rId19"/>
    </p:embeddedFont>
    <p:embeddedFont>
      <p:font typeface="Oswald Bold" panose="02020500000000000000"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7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5400000">
            <a:off x="325142" y="3472012"/>
            <a:ext cx="1058480" cy="1073900"/>
          </a:xfrm>
          <a:custGeom>
            <a:avLst/>
            <a:gdLst/>
            <a:ahLst/>
            <a:cxnLst/>
            <a:rect l="l" t="t" r="r" b="b"/>
            <a:pathLst>
              <a:path w="1058480" h="1073900">
                <a:moveTo>
                  <a:pt x="0" y="0"/>
                </a:moveTo>
                <a:lnTo>
                  <a:pt x="1058479" y="0"/>
                </a:lnTo>
                <a:lnTo>
                  <a:pt x="1058479" y="1073900"/>
                </a:lnTo>
                <a:lnTo>
                  <a:pt x="0" y="1073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1" y="3365422"/>
            <a:ext cx="9270514" cy="2095500"/>
          </a:xfrm>
          <a:prstGeom prst="rect">
            <a:avLst/>
          </a:prstGeom>
        </p:spPr>
        <p:txBody>
          <a:bodyPr lIns="0" tIns="0" rIns="0" bIns="0" rtlCol="0" anchor="t">
            <a:spAutoFit/>
          </a:bodyPr>
          <a:lstStyle/>
          <a:p>
            <a:pPr algn="l">
              <a:lnSpc>
                <a:spcPts val="8400"/>
              </a:lnSpc>
              <a:spcBef>
                <a:spcPct val="0"/>
              </a:spcBef>
            </a:pPr>
            <a:r>
              <a:rPr lang="en-US" sz="6000">
                <a:solidFill>
                  <a:srgbClr val="051D40"/>
                </a:solidFill>
                <a:latin typeface="Open Sans Extra Bold"/>
              </a:rPr>
              <a:t>Shopping Cart With Checkout System</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CN"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CN"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CN"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4"/>
            <a:stretch>
              <a:fillRect/>
            </a:stretch>
          </a:blipFill>
        </p:spPr>
        <p:txBody>
          <a:bodyPr/>
          <a:lstStyle/>
          <a:p>
            <a:endParaRPr lang="zh-CN" altLang="en-US"/>
          </a:p>
        </p:txBody>
      </p:sp>
      <p:sp>
        <p:nvSpPr>
          <p:cNvPr id="17" name="TextBox 17"/>
          <p:cNvSpPr txBox="1"/>
          <p:nvPr/>
        </p:nvSpPr>
        <p:spPr>
          <a:xfrm>
            <a:off x="1391331" y="5690186"/>
            <a:ext cx="8015383" cy="1354361"/>
          </a:xfrm>
          <a:prstGeom prst="rect">
            <a:avLst/>
          </a:prstGeom>
        </p:spPr>
        <p:txBody>
          <a:bodyPr lIns="0" tIns="0" rIns="0" bIns="0" rtlCol="0" anchor="t">
            <a:spAutoFit/>
          </a:bodyPr>
          <a:lstStyle/>
          <a:p>
            <a:pPr algn="l">
              <a:lnSpc>
                <a:spcPts val="3575"/>
              </a:lnSpc>
            </a:pPr>
            <a:r>
              <a:rPr lang="en-US" sz="2553" spc="-51">
                <a:solidFill>
                  <a:srgbClr val="051D40"/>
                </a:solidFill>
                <a:latin typeface="Poppins Bold"/>
              </a:rPr>
              <a:t>CISC3003-Individual Work of Project Assignment</a:t>
            </a:r>
          </a:p>
          <a:p>
            <a:pPr algn="l">
              <a:lnSpc>
                <a:spcPts val="3575"/>
              </a:lnSpc>
            </a:pPr>
            <a:r>
              <a:rPr lang="en-US" sz="2553" spc="-51">
                <a:solidFill>
                  <a:srgbClr val="051D40"/>
                </a:solidFill>
                <a:latin typeface="Poppins"/>
              </a:rPr>
              <a:t>LEI CHAK FONG</a:t>
            </a:r>
          </a:p>
          <a:p>
            <a:pPr algn="l">
              <a:lnSpc>
                <a:spcPts val="3575"/>
              </a:lnSpc>
              <a:spcBef>
                <a:spcPct val="0"/>
              </a:spcBef>
            </a:pPr>
            <a:r>
              <a:rPr lang="en-US" sz="2553" spc="-51">
                <a:solidFill>
                  <a:srgbClr val="051D40"/>
                </a:solidFill>
                <a:latin typeface="Poppins"/>
              </a:rPr>
              <a:t>DC126114</a:t>
            </a:r>
          </a:p>
        </p:txBody>
      </p:sp>
      <p:grpSp>
        <p:nvGrpSpPr>
          <p:cNvPr id="18" name="Group 18"/>
          <p:cNvGrpSpPr>
            <a:grpSpLocks noChangeAspect="1"/>
          </p:cNvGrpSpPr>
          <p:nvPr/>
        </p:nvGrpSpPr>
        <p:grpSpPr>
          <a:xfrm>
            <a:off x="8573918" y="3143201"/>
            <a:ext cx="9146584" cy="5246370"/>
            <a:chOff x="0" y="0"/>
            <a:chExt cx="7981950" cy="4578350"/>
          </a:xfrm>
        </p:grpSpPr>
        <p:sp>
          <p:nvSpPr>
            <p:cNvPr id="19" name="Freeform 1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zh-CN" altLang="en-US"/>
            </a:p>
          </p:txBody>
        </p:sp>
        <p:sp>
          <p:nvSpPr>
            <p:cNvPr id="20" name="Freeform 2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zh-CN" altLang="en-US"/>
            </a:p>
          </p:txBody>
        </p:sp>
        <p:sp>
          <p:nvSpPr>
            <p:cNvPr id="21" name="Freeform 2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zh-CN" altLang="en-US"/>
            </a:p>
          </p:txBody>
        </p:sp>
        <p:sp>
          <p:nvSpPr>
            <p:cNvPr id="22" name="Freeform 2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zh-CN" altLang="en-US"/>
            </a:p>
          </p:txBody>
        </p:sp>
        <p:sp>
          <p:nvSpPr>
            <p:cNvPr id="23" name="Freeform 2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l="-12356" r="-12356"/>
              </a:stretch>
            </a:blipFill>
          </p:spPr>
          <p:txBody>
            <a:bodyPr/>
            <a:lstStyle/>
            <a:p>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170446" y="2346523"/>
            <a:ext cx="13947108" cy="6911777"/>
          </a:xfrm>
          <a:custGeom>
            <a:avLst/>
            <a:gdLst/>
            <a:ahLst/>
            <a:cxnLst/>
            <a:rect l="l" t="t" r="r" b="b"/>
            <a:pathLst>
              <a:path w="13947108" h="6911777">
                <a:moveTo>
                  <a:pt x="0" y="0"/>
                </a:moveTo>
                <a:lnTo>
                  <a:pt x="13947108" y="0"/>
                </a:lnTo>
                <a:lnTo>
                  <a:pt x="13947108" y="6911777"/>
                </a:lnTo>
                <a:lnTo>
                  <a:pt x="0" y="6911777"/>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7672470" y="1304200"/>
            <a:ext cx="2943060"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Cart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170446" y="2346523"/>
            <a:ext cx="13947108" cy="6911777"/>
          </a:xfrm>
          <a:custGeom>
            <a:avLst/>
            <a:gdLst/>
            <a:ahLst/>
            <a:cxnLst/>
            <a:rect l="l" t="t" r="r" b="b"/>
            <a:pathLst>
              <a:path w="13947108" h="6911777">
                <a:moveTo>
                  <a:pt x="0" y="0"/>
                </a:moveTo>
                <a:lnTo>
                  <a:pt x="13947108" y="0"/>
                </a:lnTo>
                <a:lnTo>
                  <a:pt x="13947108" y="6911777"/>
                </a:lnTo>
                <a:lnTo>
                  <a:pt x="0" y="6911777"/>
                </a:lnTo>
                <a:lnTo>
                  <a:pt x="0" y="0"/>
                </a:lnTo>
                <a:close/>
              </a:path>
            </a:pathLst>
          </a:custGeom>
          <a:blipFill>
            <a:blip r:embed="rId3"/>
            <a:stretch>
              <a:fillRect/>
            </a:stretch>
          </a:blipFill>
        </p:spPr>
        <p:txBody>
          <a:bodyPr/>
          <a:lstStyle/>
          <a:p>
            <a:endParaRPr lang="zh-CN" altLang="en-US"/>
          </a:p>
        </p:txBody>
      </p:sp>
      <p:pic>
        <p:nvPicPr>
          <p:cNvPr id="7" name="Picture 7"/>
          <p:cNvPicPr>
            <a:picLocks noChangeAspect="1"/>
          </p:cNvPicPr>
          <p:nvPr/>
        </p:nvPicPr>
        <p:blipFill>
          <a:blip r:embed="rId4"/>
          <a:srcRect/>
          <a:stretch>
            <a:fillRect/>
          </a:stretch>
        </p:blipFill>
        <p:spPr>
          <a:xfrm>
            <a:off x="11552203" y="6849766"/>
            <a:ext cx="2214358" cy="1339687"/>
          </a:xfrm>
          <a:prstGeom prst="rect">
            <a:avLst/>
          </a:prstGeom>
        </p:spPr>
      </p:pic>
      <p:sp>
        <p:nvSpPr>
          <p:cNvPr id="8" name="TextBox 8"/>
          <p:cNvSpPr txBox="1"/>
          <p:nvPr/>
        </p:nvSpPr>
        <p:spPr>
          <a:xfrm>
            <a:off x="7672470" y="1304200"/>
            <a:ext cx="2943060"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Checkout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17197" y="2545541"/>
            <a:ext cx="13453605" cy="6712759"/>
          </a:xfrm>
          <a:custGeom>
            <a:avLst/>
            <a:gdLst/>
            <a:ahLst/>
            <a:cxnLst/>
            <a:rect l="l" t="t" r="r" b="b"/>
            <a:pathLst>
              <a:path w="13453605" h="6712759">
                <a:moveTo>
                  <a:pt x="0" y="0"/>
                </a:moveTo>
                <a:lnTo>
                  <a:pt x="13453606" y="0"/>
                </a:lnTo>
                <a:lnTo>
                  <a:pt x="13453606" y="6712759"/>
                </a:lnTo>
                <a:lnTo>
                  <a:pt x="0" y="6712759"/>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6582724" y="1577621"/>
            <a:ext cx="5122553"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Checkout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21775" y="2571343"/>
            <a:ext cx="13444451" cy="6686957"/>
          </a:xfrm>
          <a:custGeom>
            <a:avLst/>
            <a:gdLst/>
            <a:ahLst/>
            <a:cxnLst/>
            <a:rect l="l" t="t" r="r" b="b"/>
            <a:pathLst>
              <a:path w="13444451" h="6686957">
                <a:moveTo>
                  <a:pt x="0" y="0"/>
                </a:moveTo>
                <a:lnTo>
                  <a:pt x="13444450" y="0"/>
                </a:lnTo>
                <a:lnTo>
                  <a:pt x="13444450" y="6686957"/>
                </a:lnTo>
                <a:lnTo>
                  <a:pt x="0" y="6686957"/>
                </a:lnTo>
                <a:lnTo>
                  <a:pt x="0" y="0"/>
                </a:lnTo>
                <a:close/>
              </a:path>
            </a:pathLst>
          </a:custGeom>
          <a:blipFill>
            <a:blip r:embed="rId3"/>
            <a:stretch>
              <a:fillRect/>
            </a:stretch>
          </a:blipFill>
        </p:spPr>
        <p:txBody>
          <a:bodyPr/>
          <a:lstStyle/>
          <a:p>
            <a:endParaRPr lang="zh-CN" altLang="en-US"/>
          </a:p>
        </p:txBody>
      </p:sp>
      <p:sp>
        <p:nvSpPr>
          <p:cNvPr id="7" name="Freeform 7"/>
          <p:cNvSpPr/>
          <p:nvPr/>
        </p:nvSpPr>
        <p:spPr>
          <a:xfrm>
            <a:off x="5486400" y="8320302"/>
            <a:ext cx="1096324" cy="500198"/>
          </a:xfrm>
          <a:custGeom>
            <a:avLst/>
            <a:gdLst/>
            <a:ahLst/>
            <a:cxnLst/>
            <a:rect l="l" t="t" r="r" b="b"/>
            <a:pathLst>
              <a:path w="1096324" h="500198">
                <a:moveTo>
                  <a:pt x="0" y="0"/>
                </a:moveTo>
                <a:lnTo>
                  <a:pt x="1096324" y="0"/>
                </a:lnTo>
                <a:lnTo>
                  <a:pt x="1096324" y="500198"/>
                </a:lnTo>
                <a:lnTo>
                  <a:pt x="0" y="500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15840" y="2687913"/>
            <a:ext cx="13456320" cy="6570387"/>
          </a:xfrm>
          <a:custGeom>
            <a:avLst/>
            <a:gdLst/>
            <a:ahLst/>
            <a:cxnLst/>
            <a:rect l="l" t="t" r="r" b="b"/>
            <a:pathLst>
              <a:path w="13456320" h="6570387">
                <a:moveTo>
                  <a:pt x="0" y="0"/>
                </a:moveTo>
                <a:lnTo>
                  <a:pt x="13456320" y="0"/>
                </a:lnTo>
                <a:lnTo>
                  <a:pt x="13456320" y="6570387"/>
                </a:lnTo>
                <a:lnTo>
                  <a:pt x="0" y="6570387"/>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2755142" y="1577621"/>
            <a:ext cx="12777716"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Congratulations!!! you get the new phones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58173" y="3370985"/>
            <a:ext cx="13371655" cy="5255236"/>
          </a:xfrm>
          <a:custGeom>
            <a:avLst/>
            <a:gdLst/>
            <a:ahLst/>
            <a:cxnLst/>
            <a:rect l="l" t="t" r="r" b="b"/>
            <a:pathLst>
              <a:path w="13371655" h="5255236">
                <a:moveTo>
                  <a:pt x="0" y="0"/>
                </a:moveTo>
                <a:lnTo>
                  <a:pt x="13371654" y="0"/>
                </a:lnTo>
                <a:lnTo>
                  <a:pt x="13371654" y="5255235"/>
                </a:lnTo>
                <a:lnTo>
                  <a:pt x="0" y="5255235"/>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6165373" y="2440304"/>
            <a:ext cx="5957254"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Orders--Data Store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TextBox 4"/>
          <p:cNvSpPr txBox="1"/>
          <p:nvPr/>
        </p:nvSpPr>
        <p:spPr>
          <a:xfrm>
            <a:off x="1521346" y="3441556"/>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051D40"/>
                </a:solidFill>
                <a:latin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zh-CN" alt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941233" y="1702118"/>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CN" alt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0" name="TextBox 10"/>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Introduction</a:t>
            </a:r>
          </a:p>
        </p:txBody>
      </p:sp>
      <p:sp>
        <p:nvSpPr>
          <p:cNvPr id="11" name="Freeform 11"/>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2" name="TextBox 12"/>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The main function</a:t>
            </a:r>
          </a:p>
        </p:txBody>
      </p:sp>
      <p:sp>
        <p:nvSpPr>
          <p:cNvPr id="13" name="Freeform 13"/>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4" name="TextBox 14"/>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TECHNICAL VISION</a:t>
            </a:r>
          </a:p>
        </p:txBody>
      </p:sp>
      <p:sp>
        <p:nvSpPr>
          <p:cNvPr id="15" name="Freeform 15"/>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6" name="TextBox 16"/>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WEB PAGE 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b="-78426"/>
            </a:stretch>
          </a:blipFill>
        </p:spPr>
        <p:txBody>
          <a:bodyPr/>
          <a:lstStyle/>
          <a:p>
            <a:endParaRPr lang="zh-CN" alt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zh-CN" alt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195285" y="2571750"/>
            <a:ext cx="11897430" cy="6090304"/>
            <a:chOff x="0" y="0"/>
            <a:chExt cx="3133480" cy="1604031"/>
          </a:xfrm>
        </p:grpSpPr>
        <p:sp>
          <p:nvSpPr>
            <p:cNvPr id="7" name="Freeform 7"/>
            <p:cNvSpPr/>
            <p:nvPr/>
          </p:nvSpPr>
          <p:spPr>
            <a:xfrm>
              <a:off x="0" y="0"/>
              <a:ext cx="3133480" cy="1604031"/>
            </a:xfrm>
            <a:custGeom>
              <a:avLst/>
              <a:gdLst/>
              <a:ahLst/>
              <a:cxnLst/>
              <a:rect l="l" t="t" r="r" b="b"/>
              <a:pathLst>
                <a:path w="3133480" h="1604031">
                  <a:moveTo>
                    <a:pt x="0" y="0"/>
                  </a:moveTo>
                  <a:lnTo>
                    <a:pt x="3133480" y="0"/>
                  </a:lnTo>
                  <a:lnTo>
                    <a:pt x="3133480" y="1604031"/>
                  </a:lnTo>
                  <a:lnTo>
                    <a:pt x="0" y="1604031"/>
                  </a:lnTo>
                  <a:close/>
                </a:path>
              </a:pathLst>
            </a:custGeom>
            <a:solidFill>
              <a:srgbClr val="145DA0"/>
            </a:solidFill>
            <a:ln cap="sq">
              <a:noFill/>
              <a:prstDash val="solid"/>
              <a:miter/>
            </a:ln>
          </p:spPr>
          <p:txBody>
            <a:bodyPr/>
            <a:lstStyle/>
            <a:p>
              <a:endParaRPr lang="zh-CN" altLang="en-US"/>
            </a:p>
          </p:txBody>
        </p:sp>
        <p:sp>
          <p:nvSpPr>
            <p:cNvPr id="8" name="TextBox 8"/>
            <p:cNvSpPr txBox="1"/>
            <p:nvPr/>
          </p:nvSpPr>
          <p:spPr>
            <a:xfrm>
              <a:off x="0" y="-38100"/>
              <a:ext cx="3133480" cy="164213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4102764"/>
          </a:xfrm>
          <a:prstGeom prst="rect">
            <a:avLst/>
          </a:prstGeom>
        </p:spPr>
        <p:txBody>
          <a:bodyPr lIns="0" tIns="0" rIns="0" bIns="0" rtlCol="0" anchor="t">
            <a:spAutoFit/>
          </a:bodyPr>
          <a:lstStyle/>
          <a:p>
            <a:pPr algn="just">
              <a:lnSpc>
                <a:spcPts val="3288"/>
              </a:lnSpc>
            </a:pPr>
            <a:r>
              <a:rPr lang="en-US" sz="2348" spc="-46">
                <a:solidFill>
                  <a:srgbClr val="FDFDFD"/>
                </a:solidFill>
                <a:latin typeface="Poppins"/>
              </a:rPr>
              <a:t>We have developed a shopping website dedicated to mobile phones where you can easily browse a wide range of mobile phones and compare specifications. Once you find a phone you like, you can add it to your shopping cart. You can view your cart, manage quantities, or add or delete stores at any time, then proceed to checkout.</a:t>
            </a:r>
          </a:p>
          <a:p>
            <a:pPr algn="just">
              <a:lnSpc>
                <a:spcPts val="3288"/>
              </a:lnSpc>
            </a:pPr>
            <a:endParaRPr lang="en-US" sz="2348" spc="-46">
              <a:solidFill>
                <a:srgbClr val="FDFDFD"/>
              </a:solidFill>
              <a:latin typeface="Poppins"/>
            </a:endParaRPr>
          </a:p>
          <a:p>
            <a:pPr algn="just">
              <a:lnSpc>
                <a:spcPts val="3288"/>
              </a:lnSpc>
              <a:spcBef>
                <a:spcPct val="0"/>
              </a:spcBef>
            </a:pPr>
            <a:r>
              <a:rPr lang="en-US" sz="2348" spc="-46">
                <a:solidFill>
                  <a:srgbClr val="FDFDFD"/>
                </a:solidFill>
                <a:latin typeface="Poppins"/>
              </a:rPr>
              <a:t>Our checkout offers a variety of payment options, providing flexibility and convenience. All you need to do is provide your personal information and address, then select your payment method to checkout to complete the transaction.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zh-CN" altLang="en-US"/>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zh-CN" altLang="en-US"/>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zh-CN" altLang="en-US"/>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zh-CN" altLang="en-US"/>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zh-CN" altLang="en-US"/>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zh-CN" altLang="en-US"/>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CN" alt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CN" alt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6153" r="-90388" b="-40416"/>
              </a:stretch>
            </a:blipFill>
          </p:spPr>
          <p:txBody>
            <a:bodyPr/>
            <a:lstStyle/>
            <a:p>
              <a:endParaRPr lang="zh-CN" altLang="en-US"/>
            </a:p>
          </p:txBody>
        </p:sp>
      </p:grpSp>
      <p:grpSp>
        <p:nvGrpSpPr>
          <p:cNvPr id="22" name="Group 22"/>
          <p:cNvGrpSpPr>
            <a:grpSpLocks noChangeAspect="1"/>
          </p:cNvGrpSpPr>
          <p:nvPr/>
        </p:nvGrpSpPr>
        <p:grpSpPr>
          <a:xfrm>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4588" b="-12814"/>
              </a:stretch>
            </a:blipFill>
          </p:spPr>
          <p:txBody>
            <a:bodyPr/>
            <a:lstStyle/>
            <a:p>
              <a:endParaRPr lang="zh-CN" altLang="en-US"/>
            </a:p>
          </p:txBody>
        </p:sp>
      </p:grpSp>
      <p:grpSp>
        <p:nvGrpSpPr>
          <p:cNvPr id="24" name="Group 24"/>
          <p:cNvGrpSpPr>
            <a:grpSpLocks noChangeAspect="1"/>
          </p:cNvGrpSpPr>
          <p:nvPr/>
        </p:nvGrpSpPr>
        <p:grpSpPr>
          <a:xfrm>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9670" r="-9670"/>
              </a:stretch>
            </a:blipFill>
          </p:spPr>
          <p:txBody>
            <a:bodyPr/>
            <a:lstStyle/>
            <a:p>
              <a:endParaRPr lang="zh-CN" altLang="en-US"/>
            </a:p>
          </p:txBody>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rPr>
              <a:t>The main function</a:t>
            </a:r>
          </a:p>
        </p:txBody>
      </p:sp>
      <p:sp>
        <p:nvSpPr>
          <p:cNvPr id="27" name="TextBox 27"/>
          <p:cNvSpPr txBox="1"/>
          <p:nvPr/>
        </p:nvSpPr>
        <p:spPr>
          <a:xfrm>
            <a:off x="6495061" y="7135947"/>
            <a:ext cx="5297877" cy="799283"/>
          </a:xfrm>
          <a:prstGeom prst="rect">
            <a:avLst/>
          </a:prstGeom>
        </p:spPr>
        <p:txBody>
          <a:bodyPr lIns="0" tIns="0" rIns="0" bIns="0" rtlCol="0" anchor="t">
            <a:spAutoFit/>
          </a:bodyPr>
          <a:lstStyle/>
          <a:p>
            <a:pPr marL="0" lvl="0" indent="0" algn="l">
              <a:lnSpc>
                <a:spcPts val="2145"/>
              </a:lnSpc>
              <a:spcBef>
                <a:spcPct val="0"/>
              </a:spcBef>
            </a:pPr>
            <a:r>
              <a:rPr lang="en-US" sz="1532" spc="-30">
                <a:solidFill>
                  <a:srgbClr val="051D40"/>
                </a:solidFill>
                <a:latin typeface="Poppins"/>
              </a:rPr>
              <a:t>Provide your personal information and address, then select your payment method to checkout to complete the transaction.</a:t>
            </a:r>
          </a:p>
        </p:txBody>
      </p:sp>
      <p:sp>
        <p:nvSpPr>
          <p:cNvPr id="28" name="TextBox 28"/>
          <p:cNvSpPr txBox="1"/>
          <p:nvPr/>
        </p:nvSpPr>
        <p:spPr>
          <a:xfrm>
            <a:off x="12491020" y="7135947"/>
            <a:ext cx="5297877" cy="799283"/>
          </a:xfrm>
          <a:prstGeom prst="rect">
            <a:avLst/>
          </a:prstGeom>
        </p:spPr>
        <p:txBody>
          <a:bodyPr lIns="0" tIns="0" rIns="0" bIns="0" rtlCol="0" anchor="t">
            <a:spAutoFit/>
          </a:bodyPr>
          <a:lstStyle/>
          <a:p>
            <a:pPr marL="0" lvl="0" indent="0" algn="l">
              <a:lnSpc>
                <a:spcPts val="2145"/>
              </a:lnSpc>
              <a:spcBef>
                <a:spcPct val="0"/>
              </a:spcBef>
            </a:pPr>
            <a:r>
              <a:rPr lang="en-US" sz="1532" spc="-30">
                <a:solidFill>
                  <a:srgbClr val="051D40"/>
                </a:solidFill>
                <a:latin typeface="Poppins"/>
              </a:rPr>
              <a:t>All information about products, orders and shopping carts are stored in the database. You can log in to the database to view and modify the data at any time.</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Add to cart</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Checkout</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Store data</a:t>
            </a:r>
          </a:p>
        </p:txBody>
      </p:sp>
      <p:sp>
        <p:nvSpPr>
          <p:cNvPr id="32" name="TextBox 32"/>
          <p:cNvSpPr txBox="1"/>
          <p:nvPr/>
        </p:nvSpPr>
        <p:spPr>
          <a:xfrm>
            <a:off x="521010" y="7135947"/>
            <a:ext cx="5297877" cy="1065983"/>
          </a:xfrm>
          <a:prstGeom prst="rect">
            <a:avLst/>
          </a:prstGeom>
        </p:spPr>
        <p:txBody>
          <a:bodyPr lIns="0" tIns="0" rIns="0" bIns="0" rtlCol="0" anchor="t">
            <a:spAutoFit/>
          </a:bodyPr>
          <a:lstStyle/>
          <a:p>
            <a:pPr algn="l">
              <a:lnSpc>
                <a:spcPts val="2145"/>
              </a:lnSpc>
            </a:pPr>
            <a:r>
              <a:rPr lang="en-US" sz="1532" spc="-30">
                <a:solidFill>
                  <a:srgbClr val="051D40"/>
                </a:solidFill>
                <a:latin typeface="Poppins"/>
              </a:rPr>
              <a:t>Once you find a phone you like, you can add it to your shopping cart. </a:t>
            </a:r>
          </a:p>
          <a:p>
            <a:pPr marL="0" lvl="0" indent="0" algn="l">
              <a:lnSpc>
                <a:spcPts val="2145"/>
              </a:lnSpc>
              <a:spcBef>
                <a:spcPct val="0"/>
              </a:spcBef>
            </a:pPr>
            <a:r>
              <a:rPr lang="en-US" sz="1532" spc="-30">
                <a:solidFill>
                  <a:srgbClr val="051D40"/>
                </a:solidFill>
                <a:latin typeface="Poppins"/>
              </a:rPr>
              <a:t>You can view your cart, and manage quantities at any time, then proceed to checkout.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800000">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txBody>
          <a:bodyPr/>
          <a:lstStyle/>
          <a:p>
            <a:endParaRPr lang="zh-CN" altLang="en-US"/>
          </a:p>
        </p:txBody>
      </p:sp>
      <p:grpSp>
        <p:nvGrpSpPr>
          <p:cNvPr id="3" name="Group 3"/>
          <p:cNvGrpSpPr>
            <a:grpSpLocks noChangeAspect="1"/>
          </p:cNvGrpSpPr>
          <p:nvPr/>
        </p:nvGrpSpPr>
        <p:grpSpPr>
          <a:xfrm>
            <a:off x="6307316" y="3572171"/>
            <a:ext cx="1983362" cy="3076575"/>
            <a:chOff x="0" y="0"/>
            <a:chExt cx="1983372" cy="3076575"/>
          </a:xfrm>
        </p:grpSpPr>
        <p:sp>
          <p:nvSpPr>
            <p:cNvPr id="4" name="Freeform 4"/>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569E"/>
            </a:solidFill>
          </p:spPr>
          <p:txBody>
            <a:bodyPr/>
            <a:lstStyle/>
            <a:p>
              <a:endParaRPr lang="zh-CN" altLang="en-US"/>
            </a:p>
          </p:txBody>
        </p:sp>
      </p:grpSp>
      <p:grpSp>
        <p:nvGrpSpPr>
          <p:cNvPr id="5" name="Group 5"/>
          <p:cNvGrpSpPr>
            <a:grpSpLocks noChangeAspect="1"/>
          </p:cNvGrpSpPr>
          <p:nvPr/>
        </p:nvGrpSpPr>
        <p:grpSpPr>
          <a:xfrm>
            <a:off x="9797876" y="3572171"/>
            <a:ext cx="1983362" cy="3076575"/>
            <a:chOff x="0" y="0"/>
            <a:chExt cx="1983372" cy="3076575"/>
          </a:xfrm>
        </p:grpSpPr>
        <p:sp>
          <p:nvSpPr>
            <p:cNvPr id="6" name="Freeform 6"/>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569E"/>
            </a:solidFill>
          </p:spPr>
          <p:txBody>
            <a:bodyPr/>
            <a:lstStyle/>
            <a:p>
              <a:endParaRPr lang="zh-CN" altLang="en-US"/>
            </a:p>
          </p:txBody>
        </p:sp>
      </p:grpSp>
      <p:grpSp>
        <p:nvGrpSpPr>
          <p:cNvPr id="7" name="Group 7"/>
          <p:cNvGrpSpPr>
            <a:grpSpLocks noChangeAspect="1"/>
          </p:cNvGrpSpPr>
          <p:nvPr/>
        </p:nvGrpSpPr>
        <p:grpSpPr>
          <a:xfrm>
            <a:off x="13288427" y="3572171"/>
            <a:ext cx="1983372" cy="3076575"/>
            <a:chOff x="0" y="0"/>
            <a:chExt cx="1983372" cy="3076575"/>
          </a:xfrm>
        </p:grpSpPr>
        <p:sp>
          <p:nvSpPr>
            <p:cNvPr id="8" name="Freeform 8"/>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569E"/>
            </a:solidFill>
          </p:spPr>
          <p:txBody>
            <a:bodyPr/>
            <a:lstStyle/>
            <a:p>
              <a:endParaRPr lang="zh-CN" altLang="en-US"/>
            </a:p>
          </p:txBody>
        </p:sp>
      </p:grpSp>
      <p:sp>
        <p:nvSpPr>
          <p:cNvPr id="9" name="Freeform 9"/>
          <p:cNvSpPr/>
          <p:nvPr/>
        </p:nvSpPr>
        <p:spPr>
          <a:xfrm>
            <a:off x="1537596" y="6722107"/>
            <a:ext cx="24067560" cy="10797826"/>
          </a:xfrm>
          <a:custGeom>
            <a:avLst/>
            <a:gdLst/>
            <a:ahLst/>
            <a:cxnLst/>
            <a:rect l="l" t="t" r="r" b="b"/>
            <a:pathLst>
              <a:path w="24067560" h="10797826">
                <a:moveTo>
                  <a:pt x="0" y="0"/>
                </a:moveTo>
                <a:lnTo>
                  <a:pt x="24067561" y="0"/>
                </a:lnTo>
                <a:lnTo>
                  <a:pt x="24067561" y="10797826"/>
                </a:lnTo>
                <a:lnTo>
                  <a:pt x="0" y="1079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0" name="TextBox 10"/>
          <p:cNvSpPr txBox="1"/>
          <p:nvPr/>
        </p:nvSpPr>
        <p:spPr>
          <a:xfrm>
            <a:off x="3325048" y="4000520"/>
            <a:ext cx="969959" cy="1154840"/>
          </a:xfrm>
          <a:prstGeom prst="rect">
            <a:avLst/>
          </a:prstGeom>
        </p:spPr>
        <p:txBody>
          <a:bodyPr lIns="0" tIns="0" rIns="0" bIns="0" rtlCol="0" anchor="t">
            <a:spAutoFit/>
          </a:bodyPr>
          <a:lstStyle/>
          <a:p>
            <a:pPr algn="l">
              <a:lnSpc>
                <a:spcPts val="9274"/>
              </a:lnSpc>
            </a:pPr>
            <a:r>
              <a:rPr lang="en-US" sz="6624" spc="649">
                <a:solidFill>
                  <a:srgbClr val="FFFBFB"/>
                </a:solidFill>
                <a:latin typeface="DM Sans Bold"/>
              </a:rPr>
              <a:t>01</a:t>
            </a:r>
          </a:p>
        </p:txBody>
      </p:sp>
      <p:sp>
        <p:nvSpPr>
          <p:cNvPr id="11" name="TextBox 11"/>
          <p:cNvSpPr txBox="1"/>
          <p:nvPr/>
        </p:nvSpPr>
        <p:spPr>
          <a:xfrm>
            <a:off x="6718244" y="4000520"/>
            <a:ext cx="1572421"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02</a:t>
            </a:r>
          </a:p>
        </p:txBody>
      </p:sp>
      <p:sp>
        <p:nvSpPr>
          <p:cNvPr id="12" name="TextBox 12"/>
          <p:cNvSpPr txBox="1"/>
          <p:nvPr/>
        </p:nvSpPr>
        <p:spPr>
          <a:xfrm>
            <a:off x="10198307" y="4000520"/>
            <a:ext cx="1783968"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03</a:t>
            </a:r>
          </a:p>
        </p:txBody>
      </p:sp>
      <p:sp>
        <p:nvSpPr>
          <p:cNvPr id="13" name="TextBox 13"/>
          <p:cNvSpPr txBox="1"/>
          <p:nvPr/>
        </p:nvSpPr>
        <p:spPr>
          <a:xfrm>
            <a:off x="13673751" y="4000520"/>
            <a:ext cx="1983358"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04</a:t>
            </a:r>
          </a:p>
        </p:txBody>
      </p:sp>
      <p:sp>
        <p:nvSpPr>
          <p:cNvPr id="14" name="TextBox 14"/>
          <p:cNvSpPr txBox="1"/>
          <p:nvPr/>
        </p:nvSpPr>
        <p:spPr>
          <a:xfrm>
            <a:off x="1493562" y="7444760"/>
            <a:ext cx="4459253" cy="496541"/>
          </a:xfrm>
          <a:prstGeom prst="rect">
            <a:avLst/>
          </a:prstGeom>
        </p:spPr>
        <p:txBody>
          <a:bodyPr lIns="0" tIns="0" rIns="0" bIns="0" rtlCol="0" anchor="t">
            <a:spAutoFit/>
          </a:bodyPr>
          <a:lstStyle/>
          <a:p>
            <a:pPr algn="ctr">
              <a:lnSpc>
                <a:spcPts val="4131"/>
              </a:lnSpc>
            </a:pPr>
            <a:r>
              <a:rPr lang="en-US" sz="2951" spc="289">
                <a:solidFill>
                  <a:srgbClr val="231F20"/>
                </a:solidFill>
                <a:latin typeface="DM Sans Bold"/>
              </a:rPr>
              <a:t>HTML &amp; Bootstrap 4 </a:t>
            </a:r>
          </a:p>
        </p:txBody>
      </p:sp>
      <p:sp>
        <p:nvSpPr>
          <p:cNvPr id="15" name="TextBox 15"/>
          <p:cNvSpPr txBox="1"/>
          <p:nvPr/>
        </p:nvSpPr>
        <p:spPr>
          <a:xfrm>
            <a:off x="6902480" y="7444760"/>
            <a:ext cx="1631919" cy="506940"/>
          </a:xfrm>
          <a:prstGeom prst="rect">
            <a:avLst/>
          </a:prstGeom>
        </p:spPr>
        <p:txBody>
          <a:bodyPr wrap="square" lIns="0" tIns="0" rIns="0" bIns="0" rtlCol="0" anchor="t">
            <a:spAutoFit/>
          </a:bodyPr>
          <a:lstStyle/>
          <a:p>
            <a:pPr algn="l">
              <a:lnSpc>
                <a:spcPts val="4131"/>
              </a:lnSpc>
            </a:pPr>
            <a:r>
              <a:rPr lang="en-US" sz="2951" spc="289" dirty="0">
                <a:solidFill>
                  <a:srgbClr val="231F20"/>
                </a:solidFill>
                <a:latin typeface="DM Sans Bold"/>
              </a:rPr>
              <a:t>PHP</a:t>
            </a:r>
          </a:p>
        </p:txBody>
      </p:sp>
      <p:sp>
        <p:nvSpPr>
          <p:cNvPr id="16" name="TextBox 16"/>
          <p:cNvSpPr txBox="1"/>
          <p:nvPr/>
        </p:nvSpPr>
        <p:spPr>
          <a:xfrm>
            <a:off x="10027829" y="7444760"/>
            <a:ext cx="1954446" cy="496541"/>
          </a:xfrm>
          <a:prstGeom prst="rect">
            <a:avLst/>
          </a:prstGeom>
        </p:spPr>
        <p:txBody>
          <a:bodyPr lIns="0" tIns="0" rIns="0" bIns="0" rtlCol="0" anchor="t">
            <a:spAutoFit/>
          </a:bodyPr>
          <a:lstStyle/>
          <a:p>
            <a:pPr algn="l">
              <a:lnSpc>
                <a:spcPts val="4131"/>
              </a:lnSpc>
            </a:pPr>
            <a:r>
              <a:rPr lang="en-US" sz="2951" spc="289">
                <a:solidFill>
                  <a:srgbClr val="231F20"/>
                </a:solidFill>
                <a:latin typeface="DM Sans Bold"/>
              </a:rPr>
              <a:t>MYSQLi</a:t>
            </a:r>
          </a:p>
        </p:txBody>
      </p:sp>
      <p:sp>
        <p:nvSpPr>
          <p:cNvPr id="17" name="TextBox 17"/>
          <p:cNvSpPr txBox="1"/>
          <p:nvPr/>
        </p:nvSpPr>
        <p:spPr>
          <a:xfrm>
            <a:off x="12773353" y="7444760"/>
            <a:ext cx="3248537" cy="496541"/>
          </a:xfrm>
          <a:prstGeom prst="rect">
            <a:avLst/>
          </a:prstGeom>
        </p:spPr>
        <p:txBody>
          <a:bodyPr lIns="0" tIns="0" rIns="0" bIns="0" rtlCol="0" anchor="t">
            <a:spAutoFit/>
          </a:bodyPr>
          <a:lstStyle/>
          <a:p>
            <a:pPr algn="l">
              <a:lnSpc>
                <a:spcPts val="4131"/>
              </a:lnSpc>
            </a:pPr>
            <a:r>
              <a:rPr lang="en-US" sz="2951" spc="289">
                <a:solidFill>
                  <a:srgbClr val="231F20"/>
                </a:solidFill>
                <a:latin typeface="DM Sans Bold"/>
              </a:rPr>
              <a:t>phpMyAdmin</a:t>
            </a:r>
          </a:p>
        </p:txBody>
      </p:sp>
      <p:sp>
        <p:nvSpPr>
          <p:cNvPr id="18" name="TextBox 18"/>
          <p:cNvSpPr txBox="1"/>
          <p:nvPr/>
        </p:nvSpPr>
        <p:spPr>
          <a:xfrm>
            <a:off x="5354092" y="1689936"/>
            <a:ext cx="11257508" cy="1141403"/>
          </a:xfrm>
          <a:prstGeom prst="rect">
            <a:avLst/>
          </a:prstGeom>
        </p:spPr>
        <p:txBody>
          <a:bodyPr wrap="square" lIns="0" tIns="0" rIns="0" bIns="0" rtlCol="0" anchor="t">
            <a:spAutoFit/>
          </a:bodyPr>
          <a:lstStyle/>
          <a:p>
            <a:pPr algn="l">
              <a:lnSpc>
                <a:spcPts val="9726"/>
              </a:lnSpc>
            </a:pPr>
            <a:r>
              <a:rPr lang="en-US" sz="6947" spc="368" dirty="0">
                <a:solidFill>
                  <a:srgbClr val="051D40"/>
                </a:solidFill>
                <a:latin typeface="Oswald Bold"/>
              </a:rPr>
              <a:t>TECHNICAL VISION</a:t>
            </a:r>
          </a:p>
        </p:txBody>
      </p:sp>
      <p:grpSp>
        <p:nvGrpSpPr>
          <p:cNvPr id="19" name="Group 19"/>
          <p:cNvGrpSpPr>
            <a:grpSpLocks noChangeAspect="1"/>
          </p:cNvGrpSpPr>
          <p:nvPr/>
        </p:nvGrpSpPr>
        <p:grpSpPr>
          <a:xfrm>
            <a:off x="2819004" y="3572171"/>
            <a:ext cx="1983362" cy="3076575"/>
            <a:chOff x="0" y="0"/>
            <a:chExt cx="1983372" cy="3076575"/>
          </a:xfrm>
        </p:grpSpPr>
        <p:sp>
          <p:nvSpPr>
            <p:cNvPr id="20" name="Freeform 20"/>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569E"/>
            </a:solidFill>
          </p:spPr>
          <p:txBody>
            <a:bodyPr/>
            <a:lstStyle/>
            <a:p>
              <a:endParaRPr lang="zh-CN" altLang="en-US"/>
            </a:p>
          </p:txBody>
        </p:sp>
      </p:grpSp>
      <p:sp>
        <p:nvSpPr>
          <p:cNvPr id="21" name="TextBox 21"/>
          <p:cNvSpPr txBox="1"/>
          <p:nvPr/>
        </p:nvSpPr>
        <p:spPr>
          <a:xfrm>
            <a:off x="3229979" y="4000520"/>
            <a:ext cx="1160097" cy="1127139"/>
          </a:xfrm>
          <a:prstGeom prst="rect">
            <a:avLst/>
          </a:prstGeom>
        </p:spPr>
        <p:txBody>
          <a:bodyPr lIns="0" tIns="0" rIns="0" bIns="0" rtlCol="0" anchor="t">
            <a:spAutoFit/>
          </a:bodyPr>
          <a:lstStyle/>
          <a:p>
            <a:pPr algn="l">
              <a:lnSpc>
                <a:spcPts val="9274"/>
              </a:lnSpc>
            </a:pPr>
            <a:r>
              <a:rPr lang="en-US" sz="6624" spc="649">
                <a:solidFill>
                  <a:srgbClr val="FFFBFB"/>
                </a:solidFill>
                <a:latin typeface="DM Sans Bold"/>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zh-CN" alt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370158" y="2952218"/>
            <a:ext cx="13547683" cy="3933615"/>
          </a:xfrm>
          <a:prstGeom prst="rect">
            <a:avLst/>
          </a:prstGeom>
        </p:spPr>
        <p:txBody>
          <a:bodyPr lIns="0" tIns="0" rIns="0" bIns="0" rtlCol="0" anchor="t">
            <a:spAutoFit/>
          </a:bodyPr>
          <a:lstStyle/>
          <a:p>
            <a:pPr marL="0" lvl="0" indent="0" algn="ctr">
              <a:lnSpc>
                <a:spcPts val="15761"/>
              </a:lnSpc>
              <a:spcBef>
                <a:spcPct val="0"/>
              </a:spcBef>
            </a:pPr>
            <a:r>
              <a:rPr lang="en-US" sz="11258">
                <a:solidFill>
                  <a:srgbClr val="FFFFFF"/>
                </a:solidFill>
                <a:latin typeface="Open Sans Extra Bold"/>
              </a:rPr>
              <a:t>WEB INTRODUCTION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sp>
        <p:nvSpPr>
          <p:cNvPr id="3" name="Freeform 3"/>
          <p:cNvSpPr/>
          <p:nvPr/>
        </p:nvSpPr>
        <p:spPr>
          <a:xfrm>
            <a:off x="2365681" y="2224379"/>
            <a:ext cx="13556638" cy="7033921"/>
          </a:xfrm>
          <a:custGeom>
            <a:avLst/>
            <a:gdLst/>
            <a:ahLst/>
            <a:cxnLst/>
            <a:rect l="l" t="t" r="r" b="b"/>
            <a:pathLst>
              <a:path w="13556638" h="7033921">
                <a:moveTo>
                  <a:pt x="0" y="0"/>
                </a:moveTo>
                <a:lnTo>
                  <a:pt x="13556638" y="0"/>
                </a:lnTo>
                <a:lnTo>
                  <a:pt x="13556638" y="7033921"/>
                </a:lnTo>
                <a:lnTo>
                  <a:pt x="0" y="7033921"/>
                </a:lnTo>
                <a:lnTo>
                  <a:pt x="0" y="0"/>
                </a:lnTo>
                <a:close/>
              </a:path>
            </a:pathLst>
          </a:custGeom>
          <a:blipFill>
            <a:blip r:embed="rId3"/>
            <a:stretch>
              <a:fillRect l="-1696" r="-1696"/>
            </a:stretch>
          </a:blipFill>
        </p:spPr>
        <p:txBody>
          <a:bodyPr/>
          <a:lstStyle/>
          <a:p>
            <a:endParaRPr lang="zh-CN" altLang="en-US"/>
          </a:p>
        </p:txBody>
      </p:sp>
      <p:grpSp>
        <p:nvGrpSpPr>
          <p:cNvPr id="4" name="Group 4"/>
          <p:cNvGrpSpPr/>
          <p:nvPr/>
        </p:nvGrpSpPr>
        <p:grpSpPr>
          <a:xfrm>
            <a:off x="-2123887"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7066128" y="942975"/>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FFFFFF"/>
                </a:solidFill>
                <a:latin typeface="Open Sans Extra Bold"/>
              </a:rPr>
              <a:t>Home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sp>
        <p:nvSpPr>
          <p:cNvPr id="3" name="Freeform 3"/>
          <p:cNvSpPr/>
          <p:nvPr/>
        </p:nvSpPr>
        <p:spPr>
          <a:xfrm>
            <a:off x="2365681" y="2224379"/>
            <a:ext cx="13556638" cy="7033921"/>
          </a:xfrm>
          <a:custGeom>
            <a:avLst/>
            <a:gdLst/>
            <a:ahLst/>
            <a:cxnLst/>
            <a:rect l="l" t="t" r="r" b="b"/>
            <a:pathLst>
              <a:path w="13556638" h="7033921">
                <a:moveTo>
                  <a:pt x="0" y="0"/>
                </a:moveTo>
                <a:lnTo>
                  <a:pt x="13556638" y="0"/>
                </a:lnTo>
                <a:lnTo>
                  <a:pt x="13556638" y="7033921"/>
                </a:lnTo>
                <a:lnTo>
                  <a:pt x="0" y="7033921"/>
                </a:lnTo>
                <a:lnTo>
                  <a:pt x="0" y="0"/>
                </a:lnTo>
                <a:close/>
              </a:path>
            </a:pathLst>
          </a:custGeom>
          <a:blipFill>
            <a:blip r:embed="rId3"/>
            <a:stretch>
              <a:fillRect l="-1696" r="-1696"/>
            </a:stretch>
          </a:blipFill>
        </p:spPr>
        <p:txBody>
          <a:bodyPr/>
          <a:lstStyle/>
          <a:p>
            <a:endParaRPr lang="zh-CN" altLang="en-US"/>
          </a:p>
        </p:txBody>
      </p:sp>
      <p:grpSp>
        <p:nvGrpSpPr>
          <p:cNvPr id="4" name="Group 4"/>
          <p:cNvGrpSpPr/>
          <p:nvPr/>
        </p:nvGrpSpPr>
        <p:grpSpPr>
          <a:xfrm>
            <a:off x="-2123887"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7" name="Picture 7"/>
          <p:cNvPicPr>
            <a:picLocks noChangeAspect="1"/>
          </p:cNvPicPr>
          <p:nvPr/>
        </p:nvPicPr>
        <p:blipFill>
          <a:blip r:embed="rId4"/>
          <a:srcRect/>
          <a:stretch>
            <a:fillRect/>
          </a:stretch>
        </p:blipFill>
        <p:spPr>
          <a:xfrm>
            <a:off x="5511177" y="6105371"/>
            <a:ext cx="1200966" cy="1080870"/>
          </a:xfrm>
          <a:prstGeom prst="rect">
            <a:avLst/>
          </a:prstGeom>
        </p:spPr>
      </p:pic>
      <p:pic>
        <p:nvPicPr>
          <p:cNvPr id="8" name="Picture 8"/>
          <p:cNvPicPr>
            <a:picLocks noChangeAspect="1"/>
          </p:cNvPicPr>
          <p:nvPr/>
        </p:nvPicPr>
        <p:blipFill>
          <a:blip r:embed="rId4"/>
          <a:srcRect/>
          <a:stretch>
            <a:fillRect/>
          </a:stretch>
        </p:blipFill>
        <p:spPr>
          <a:xfrm>
            <a:off x="7943034" y="6105371"/>
            <a:ext cx="1200966" cy="1080870"/>
          </a:xfrm>
          <a:prstGeom prst="rect">
            <a:avLst/>
          </a:prstGeom>
        </p:spPr>
      </p:pic>
      <p:pic>
        <p:nvPicPr>
          <p:cNvPr id="9" name="Picture 9"/>
          <p:cNvPicPr>
            <a:picLocks noChangeAspect="1"/>
          </p:cNvPicPr>
          <p:nvPr/>
        </p:nvPicPr>
        <p:blipFill>
          <a:blip r:embed="rId4"/>
          <a:srcRect/>
          <a:stretch>
            <a:fillRect/>
          </a:stretch>
        </p:blipFill>
        <p:spPr>
          <a:xfrm>
            <a:off x="10372725" y="6105371"/>
            <a:ext cx="1200966" cy="1080870"/>
          </a:xfrm>
          <a:prstGeom prst="rect">
            <a:avLst/>
          </a:prstGeom>
        </p:spPr>
      </p:pic>
      <p:pic>
        <p:nvPicPr>
          <p:cNvPr id="10" name="Picture 10"/>
          <p:cNvPicPr>
            <a:picLocks noChangeAspect="1"/>
          </p:cNvPicPr>
          <p:nvPr/>
        </p:nvPicPr>
        <p:blipFill>
          <a:blip r:embed="rId4"/>
          <a:srcRect/>
          <a:stretch>
            <a:fillRect/>
          </a:stretch>
        </p:blipFill>
        <p:spPr>
          <a:xfrm>
            <a:off x="12802416" y="6105371"/>
            <a:ext cx="1200966" cy="1080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CN" altLang="en-US"/>
          </a:p>
        </p:txBody>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zh-CN" alt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15840" y="1756630"/>
            <a:ext cx="14631645" cy="7365382"/>
          </a:xfrm>
          <a:custGeom>
            <a:avLst/>
            <a:gdLst/>
            <a:ahLst/>
            <a:cxnLst/>
            <a:rect l="l" t="t" r="r" b="b"/>
            <a:pathLst>
              <a:path w="14631645" h="7365382">
                <a:moveTo>
                  <a:pt x="0" y="0"/>
                </a:moveTo>
                <a:lnTo>
                  <a:pt x="14631645" y="0"/>
                </a:lnTo>
                <a:lnTo>
                  <a:pt x="14631645" y="7365383"/>
                </a:lnTo>
                <a:lnTo>
                  <a:pt x="0" y="7365383"/>
                </a:lnTo>
                <a:lnTo>
                  <a:pt x="0" y="0"/>
                </a:lnTo>
                <a:close/>
              </a:path>
            </a:pathLst>
          </a:custGeom>
          <a:blipFill>
            <a:blip r:embed="rId3"/>
            <a:stretch>
              <a:fillRect l="-89689" b="-89689"/>
            </a:stretch>
          </a:blipFill>
        </p:spPr>
        <p:txBody>
          <a:bodyPr/>
          <a:lstStyle/>
          <a:p>
            <a:endParaRPr lang="zh-CN" altLang="en-US"/>
          </a:p>
        </p:txBody>
      </p:sp>
      <p:sp>
        <p:nvSpPr>
          <p:cNvPr id="7" name="Freeform 7"/>
          <p:cNvSpPr/>
          <p:nvPr/>
        </p:nvSpPr>
        <p:spPr>
          <a:xfrm rot="-5400000">
            <a:off x="14522596" y="4597641"/>
            <a:ext cx="2921775" cy="1243082"/>
          </a:xfrm>
          <a:custGeom>
            <a:avLst/>
            <a:gdLst/>
            <a:ahLst/>
            <a:cxnLst/>
            <a:rect l="l" t="t" r="r" b="b"/>
            <a:pathLst>
              <a:path w="2921775" h="1243082">
                <a:moveTo>
                  <a:pt x="0" y="0"/>
                </a:moveTo>
                <a:lnTo>
                  <a:pt x="2921775" y="0"/>
                </a:lnTo>
                <a:lnTo>
                  <a:pt x="2921775" y="1243082"/>
                </a:lnTo>
                <a:lnTo>
                  <a:pt x="0" y="1243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261</Words>
  <Application>Microsoft Office PowerPoint</Application>
  <PresentationFormat>自訂</PresentationFormat>
  <Paragraphs>39</Paragraphs>
  <Slides>16</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16</vt:i4>
      </vt:variant>
    </vt:vector>
  </HeadingPairs>
  <TitlesOfParts>
    <vt:vector size="24" baseType="lpstr">
      <vt:lpstr>Open Sans Extra Bold</vt:lpstr>
      <vt:lpstr>DM Sans Bold</vt:lpstr>
      <vt:lpstr>Poppins Bold</vt:lpstr>
      <vt:lpstr>Calibri</vt:lpstr>
      <vt:lpstr>Arial</vt:lpstr>
      <vt:lpstr>Poppins</vt:lpstr>
      <vt:lpstr>Oswald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Lei Chak Fong</cp:lastModifiedBy>
  <cp:revision>2</cp:revision>
  <dcterms:created xsi:type="dcterms:W3CDTF">2006-08-16T00:00:00Z</dcterms:created>
  <dcterms:modified xsi:type="dcterms:W3CDTF">2024-05-04T09:54:59Z</dcterms:modified>
  <dc:identifier>DAGEP6dESxE</dc:identifier>
</cp:coreProperties>
</file>